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5" r:id="rId6"/>
    <p:sldId id="270" r:id="rId7"/>
    <p:sldId id="271" r:id="rId8"/>
    <p:sldId id="274" r:id="rId9"/>
    <p:sldId id="273" r:id="rId10"/>
    <p:sldId id="264" r:id="rId11"/>
  </p:sldIdLst>
  <p:sldSz cx="18288000" cy="10287000"/>
  <p:notesSz cx="6858000" cy="9144000"/>
  <p:embeddedFontLst>
    <p:embeddedFont>
      <p:font typeface="Pretendard Bold" panose="020B0600000101010101" charset="-127"/>
      <p:bold r:id="rId12"/>
    </p:embeddedFont>
    <p:embeddedFont>
      <p:font typeface="Pretendard Regular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oto Sans KR Black" panose="020B0200000000000000" pitchFamily="50" charset="-12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052800" y="10147300"/>
            <a:ext cx="22352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52500" y="1739900"/>
            <a:ext cx="120777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1" i="0" u="none" strike="noStrike" dirty="0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open </a:t>
            </a:r>
            <a:r>
              <a:rPr lang="en-US" sz="7000" b="1" i="0" u="none" strike="noStrike" dirty="0" err="1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api</a:t>
            </a:r>
            <a:r>
              <a:rPr lang="en-US" sz="7000" b="1" i="0" u="none" strike="noStrike" dirty="0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7000" b="1" i="0" u="none" strike="noStrike" dirty="0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Web site </a:t>
            </a:r>
            <a:r>
              <a:rPr lang="en-US" sz="7000" b="1" i="0" u="none" strike="noStrike" dirty="0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project </a:t>
            </a:r>
          </a:p>
          <a:p>
            <a:pPr lvl="0" algn="l">
              <a:lnSpc>
                <a:spcPct val="92960"/>
              </a:lnSpc>
            </a:pPr>
            <a:r>
              <a:rPr lang="en-US" altLang="ko-KR" sz="10000" b="1" i="0" u="none" strike="noStrike" spc="-200" dirty="0">
                <a:solidFill>
                  <a:srgbClr val="EF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YP BOOKS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91350" y="8826500"/>
            <a:ext cx="2984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300" dirty="0">
                <a:solidFill>
                  <a:srgbClr val="222222"/>
                </a:solidFill>
                <a:latin typeface="Pretendard Regular"/>
              </a:rPr>
              <a:t>dailyhune@gmail.com</a:t>
            </a:r>
            <a:endParaRPr lang="en-US" sz="23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2500" y="8407400"/>
            <a:ext cx="3200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300" b="0" i="0" u="none" strike="noStrike" dirty="0">
                <a:solidFill>
                  <a:srgbClr val="222222"/>
                </a:solidFill>
                <a:latin typeface="Pretendard Regular"/>
              </a:rPr>
              <a:t>09.19.2025</a:t>
            </a:r>
          </a:p>
          <a:p>
            <a:pPr lvl="0" algn="l">
              <a:lnSpc>
                <a:spcPct val="120350"/>
              </a:lnSpc>
            </a:pPr>
            <a:r>
              <a:rPr lang="ko-KR" altLang="en-US" sz="2300" dirty="0">
                <a:solidFill>
                  <a:srgbClr val="222222"/>
                </a:solidFill>
                <a:latin typeface="Pretendard Regular"/>
              </a:rPr>
              <a:t>박종훈</a:t>
            </a:r>
            <a:endParaRPr lang="en-US" sz="23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04FB12-5AA2-45F5-8C21-EAB53218D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26B3A-DAF9-46F7-B3F1-F93EDB10D1A8}"/>
              </a:ext>
            </a:extLst>
          </p:cNvPr>
          <p:cNvSpPr txBox="1"/>
          <p:nvPr/>
        </p:nvSpPr>
        <p:spPr>
          <a:xfrm>
            <a:off x="952500" y="4914900"/>
            <a:ext cx="1207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프레젠테이션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B4A3D541-8B3E-4ED9-9677-3EE866C69327}"/>
              </a:ext>
            </a:extLst>
          </p:cNvPr>
          <p:cNvSpPr txBox="1"/>
          <p:nvPr/>
        </p:nvSpPr>
        <p:spPr>
          <a:xfrm>
            <a:off x="14351000" y="8701156"/>
            <a:ext cx="2984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300" dirty="0">
                <a:solidFill>
                  <a:srgbClr val="222222"/>
                </a:solidFill>
                <a:latin typeface="Pretendard Regular"/>
              </a:rPr>
              <a:t>010 6542 3240</a:t>
            </a:r>
            <a:endParaRPr lang="en-US" sz="23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229600" y="1289051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dirty="0">
                <a:solidFill>
                  <a:srgbClr val="222222"/>
                </a:solidFill>
                <a:latin typeface="Pretendard Bold"/>
              </a:rPr>
              <a:t>소감</a:t>
            </a:r>
            <a:endParaRPr lang="en-US" sz="64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22343" y="2273297"/>
            <a:ext cx="15697200" cy="725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800" dirty="0"/>
              <a:t>저는 이번 학습을 시작하기 전까지 컴퓨터 활용이나 코딩에 거의 지식이 없는</a:t>
            </a:r>
            <a:r>
              <a:rPr lang="en-US" altLang="ko-KR" sz="2800" dirty="0"/>
              <a:t>, </a:t>
            </a:r>
            <a:r>
              <a:rPr lang="ko-KR" altLang="en-US" sz="2800" dirty="0"/>
              <a:t>말 그대로 </a:t>
            </a:r>
            <a:r>
              <a:rPr lang="ko-KR" altLang="en-US" sz="2800" b="1" dirty="0"/>
              <a:t>컴맹 수준</a:t>
            </a:r>
            <a:r>
              <a:rPr lang="ko-KR" altLang="en-US" sz="2800" dirty="0"/>
              <a:t>이었습니다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처음에는 </a:t>
            </a:r>
            <a:r>
              <a:rPr lang="en-US" altLang="ko-KR" sz="2800" dirty="0"/>
              <a:t>HTML </a:t>
            </a:r>
            <a:r>
              <a:rPr lang="ko-KR" altLang="en-US" sz="2800" dirty="0"/>
              <a:t>태그 하나를 적는 것조차 낯설고 어렵게 느껴졌지만</a:t>
            </a:r>
            <a:r>
              <a:rPr lang="en-US" altLang="ko-KR" sz="2800" dirty="0"/>
              <a:t>, </a:t>
            </a:r>
            <a:r>
              <a:rPr lang="ko-KR" altLang="en-US" sz="2800" dirty="0"/>
              <a:t>한 줄 한 줄 코드를 작성하면서 화면에 변화가 생기는 과정을 보며 흥미와 보람을 느낄 수 있었습니다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특히 </a:t>
            </a:r>
            <a:r>
              <a:rPr lang="en-US" altLang="ko-KR" sz="2800" b="1" dirty="0"/>
              <a:t>HTML</a:t>
            </a:r>
            <a:r>
              <a:rPr lang="ko-KR" altLang="en-US" sz="2800" b="1" dirty="0"/>
              <a:t>과 </a:t>
            </a:r>
            <a:r>
              <a:rPr lang="en-US" altLang="ko-KR" sz="2800" b="1" dirty="0"/>
              <a:t>CSS</a:t>
            </a:r>
            <a:r>
              <a:rPr lang="ko-KR" altLang="en-US" sz="2800" b="1" dirty="0"/>
              <a:t>를 활용해 레이아웃을 구성</a:t>
            </a:r>
            <a:r>
              <a:rPr lang="ko-KR" altLang="en-US" sz="2800" dirty="0"/>
              <a:t>하고</a:t>
            </a:r>
            <a:r>
              <a:rPr lang="en-US" altLang="ko-KR" sz="2800" dirty="0"/>
              <a:t>, </a:t>
            </a:r>
            <a:r>
              <a:rPr lang="en-US" altLang="ko-KR" sz="2800" b="1" dirty="0"/>
              <a:t>JavaScript</a:t>
            </a:r>
            <a:r>
              <a:rPr lang="ko-KR" altLang="en-US" sz="2800" b="1" dirty="0"/>
              <a:t>와 </a:t>
            </a:r>
            <a:r>
              <a:rPr lang="en-US" altLang="ko-KR" sz="2800" b="1" dirty="0"/>
              <a:t>API</a:t>
            </a:r>
            <a:r>
              <a:rPr lang="ko-KR" altLang="en-US" sz="2800" b="1" dirty="0"/>
              <a:t>를 통해 데이터를 불러오는 경험</a:t>
            </a:r>
            <a:r>
              <a:rPr lang="ko-KR" altLang="en-US" sz="2800" dirty="0"/>
              <a:t>을 하면서 단순히 ‘웹사이트를 보는 </a:t>
            </a:r>
            <a:r>
              <a:rPr lang="ko-KR" altLang="en-US" sz="2800" dirty="0" err="1"/>
              <a:t>사용자’에서</a:t>
            </a:r>
            <a:r>
              <a:rPr lang="ko-KR" altLang="en-US" sz="2800" dirty="0"/>
              <a:t> ‘웹을 직접 만드는 </a:t>
            </a:r>
            <a:r>
              <a:rPr lang="ko-KR" altLang="en-US" sz="2800" dirty="0" err="1"/>
              <a:t>개발자’의</a:t>
            </a:r>
            <a:r>
              <a:rPr lang="ko-KR" altLang="en-US" sz="2800" dirty="0"/>
              <a:t> 시선으로 사고할 수 있게 되었습니다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예를 들어</a:t>
            </a:r>
            <a:r>
              <a:rPr lang="en-US" altLang="ko-KR" sz="2800" dirty="0"/>
              <a:t>, Header</a:t>
            </a:r>
            <a:r>
              <a:rPr lang="ko-KR" altLang="en-US" sz="2800" dirty="0"/>
              <a:t>와 </a:t>
            </a:r>
            <a:r>
              <a:rPr lang="en-US" altLang="ko-KR" sz="2800" dirty="0"/>
              <a:t>Footer </a:t>
            </a:r>
            <a:r>
              <a:rPr lang="ko-KR" altLang="en-US" sz="2800" dirty="0"/>
              <a:t>같은 기본 구조부터 도서 상세 정보와 가격</a:t>
            </a:r>
            <a:r>
              <a:rPr lang="en-US" altLang="ko-KR" sz="2800" dirty="0"/>
              <a:t>, </a:t>
            </a:r>
            <a:r>
              <a:rPr lang="ko-KR" altLang="en-US" sz="2800" dirty="0"/>
              <a:t>버튼 </a:t>
            </a:r>
            <a:r>
              <a:rPr lang="en-US" altLang="ko-KR" sz="2800" dirty="0"/>
              <a:t>UI</a:t>
            </a:r>
            <a:r>
              <a:rPr lang="ko-KR" altLang="en-US" sz="2800" dirty="0"/>
              <a:t>를 직접 구현하면서 “내 손으로 실제 서비스의 한 부분을 </a:t>
            </a:r>
            <a:r>
              <a:rPr lang="ko-KR" altLang="en-US" sz="2800" dirty="0" err="1"/>
              <a:t>만들었다”는</a:t>
            </a:r>
            <a:r>
              <a:rPr lang="ko-KR" altLang="en-US" sz="2800" dirty="0"/>
              <a:t> 성취감을 크게 느꼈습니다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이번 과정을 통해 단순히 기술만 배운 것이 아니라</a:t>
            </a:r>
            <a:r>
              <a:rPr lang="en-US" altLang="ko-KR" sz="2800" dirty="0"/>
              <a:t>, </a:t>
            </a:r>
            <a:r>
              <a:rPr lang="ko-KR" altLang="en-US" sz="2800" b="1" dirty="0"/>
              <a:t>문제를 해결하는 과정에서의 끈기와 작은 성취가 쌓이는 즐거움</a:t>
            </a:r>
            <a:r>
              <a:rPr lang="ko-KR" altLang="en-US" sz="2800" dirty="0"/>
              <a:t>을 배웠습니다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또한</a:t>
            </a:r>
            <a:r>
              <a:rPr lang="en-US" altLang="ko-KR" sz="2800" dirty="0"/>
              <a:t>, </a:t>
            </a:r>
            <a:r>
              <a:rPr lang="ko-KR" altLang="en-US" sz="2800" dirty="0"/>
              <a:t>처음에는 두렵고 막막했지만</a:t>
            </a:r>
            <a:r>
              <a:rPr lang="en-US" altLang="ko-KR" sz="2800" dirty="0"/>
              <a:t>, </a:t>
            </a:r>
            <a:r>
              <a:rPr lang="ko-KR" altLang="en-US" sz="2800" dirty="0"/>
              <a:t>스스로 해내면서 얻은 자신감이 앞으로 더 많은 기술을 배우고 도전할 수 있는 원동력이 될 것이라 생각합니다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결론적으로</a:t>
            </a:r>
            <a:r>
              <a:rPr lang="en-US" altLang="ko-KR" sz="2800" dirty="0"/>
              <a:t>, </a:t>
            </a:r>
            <a:r>
              <a:rPr lang="ko-KR" altLang="en-US" sz="2800" dirty="0"/>
              <a:t>이번 학습은 </a:t>
            </a:r>
            <a:r>
              <a:rPr lang="ko-KR" altLang="en-US" sz="2800" dirty="0" err="1"/>
              <a:t>제게</a:t>
            </a:r>
            <a:r>
              <a:rPr lang="ko-KR" altLang="en-US" sz="2800" dirty="0"/>
              <a:t> 단순한 공부를 넘어 </a:t>
            </a:r>
            <a:r>
              <a:rPr lang="ko-KR" altLang="en-US" sz="2800" b="1" dirty="0"/>
              <a:t>새로운 가능성을 발견한 경험</a:t>
            </a:r>
            <a:r>
              <a:rPr lang="ko-KR" altLang="en-US" sz="2800" dirty="0"/>
              <a:t>이었으며</a:t>
            </a:r>
            <a:r>
              <a:rPr lang="en-US" altLang="ko-KR" sz="2800" dirty="0"/>
              <a:t>, </a:t>
            </a:r>
            <a:r>
              <a:rPr lang="ko-KR" altLang="en-US" sz="2800" dirty="0"/>
              <a:t>앞으로의 성장에 있어 매우 소중한 발판이 되었다고 느낍니다</a:t>
            </a:r>
            <a:r>
              <a:rPr lang="en-US" altLang="ko-KR" sz="28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F02AB5-512C-42C2-8E8F-F23860D73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17" y="3194602"/>
            <a:ext cx="1634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700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/>
              </a:rPr>
              <a:t>Index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1752" y="6601239"/>
            <a:ext cx="4508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웹사이트 선정</a:t>
            </a:r>
            <a:r>
              <a:rPr lang="en-US" sz="2000" b="0" i="0" u="none" strike="noStrike" dirty="0">
                <a:solidFill>
                  <a:srgbClr val="AEAEAE"/>
                </a:solidFill>
                <a:latin typeface="Pretendard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7400" y="5752271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222222"/>
                </a:solidFill>
                <a:latin typeface="Pretendard Bold"/>
              </a:rPr>
              <a:t>01 </a:t>
            </a:r>
            <a:r>
              <a:rPr lang="ko-KR" altLang="en-US" sz="3000" b="0" i="0" u="none" strike="noStrike" dirty="0">
                <a:solidFill>
                  <a:srgbClr val="222222"/>
                </a:solidFill>
                <a:latin typeface="Pretendard Bold"/>
              </a:rPr>
              <a:t>주제 선정</a:t>
            </a:r>
            <a:endParaRPr lang="en-US" sz="3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25913" y="6611730"/>
            <a:ext cx="4787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AEAEAE"/>
                </a:solidFill>
                <a:latin typeface="Pretendard Regular"/>
              </a:rPr>
              <a:t>-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웹 사이트 선정의 이유</a:t>
            </a:r>
            <a:endParaRPr lang="en-US" altLang="ko-KR" sz="20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AEAEAE"/>
                </a:solidFill>
                <a:latin typeface="Pretendard Regular"/>
              </a:rPr>
              <a:t>- 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페르소나</a:t>
            </a:r>
            <a:endParaRPr lang="en-US" altLang="ko-KR" sz="20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EAEAE"/>
                </a:solidFill>
                <a:latin typeface="Pretendard Regular"/>
              </a:rPr>
              <a:t>-</a:t>
            </a:r>
            <a:r>
              <a:rPr lang="ko-KR" altLang="en-US" sz="2000" dirty="0">
                <a:solidFill>
                  <a:srgbClr val="AEAEAE"/>
                </a:solidFill>
                <a:latin typeface="Pretendard Regular"/>
              </a:rPr>
              <a:t>프로토 타입</a:t>
            </a:r>
            <a:endParaRPr lang="en-US" altLang="ko-KR" sz="2000" dirty="0">
              <a:solidFill>
                <a:srgbClr val="AEAEA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71679" y="5747302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222222"/>
                </a:solidFill>
                <a:latin typeface="Pretendard Bold"/>
              </a:rPr>
              <a:t>02 </a:t>
            </a:r>
            <a:r>
              <a:rPr lang="ko-KR" altLang="en-US" sz="3000" dirty="0">
                <a:solidFill>
                  <a:srgbClr val="222222"/>
                </a:solidFill>
                <a:latin typeface="Pretendard Bold"/>
              </a:rPr>
              <a:t>기획</a:t>
            </a:r>
            <a:endParaRPr lang="en-US" sz="3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39200" y="6616699"/>
            <a:ext cx="453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EAEAE"/>
                </a:solidFill>
                <a:latin typeface="Pretendard Regular"/>
              </a:rPr>
              <a:t>- Main 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구현</a:t>
            </a:r>
            <a:endParaRPr lang="en-US" altLang="ko-KR" sz="20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000" dirty="0">
                <a:solidFill>
                  <a:srgbClr val="AEAEAE"/>
                </a:solidFill>
                <a:latin typeface="Pretendard Regular"/>
              </a:rPr>
              <a:t>- </a:t>
            </a:r>
            <a:r>
              <a:rPr lang="en-US" sz="2000" b="0" i="0" u="none" strike="noStrike" dirty="0">
                <a:solidFill>
                  <a:srgbClr val="AEAEAE"/>
                </a:solidFill>
                <a:latin typeface="Pretendard Regular"/>
              </a:rPr>
              <a:t>Sub 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구현</a:t>
            </a:r>
            <a:endParaRPr lang="en-US" sz="2000" b="0" i="0" u="none" strike="noStrike" dirty="0">
              <a:solidFill>
                <a:srgbClr val="AEAEAE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15400" y="5795065"/>
            <a:ext cx="455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222222"/>
                </a:solidFill>
                <a:latin typeface="Pretendard Bold"/>
              </a:rPr>
              <a:t>03 </a:t>
            </a:r>
            <a:r>
              <a:rPr lang="ko-KR" altLang="en-US" sz="3000" b="0" i="0" u="none" strike="noStrike" dirty="0">
                <a:solidFill>
                  <a:srgbClr val="222222"/>
                </a:solidFill>
                <a:latin typeface="Pretendard Bold"/>
              </a:rPr>
              <a:t>구현</a:t>
            </a:r>
            <a:endParaRPr lang="en-US" sz="3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62088" y="6611730"/>
            <a:ext cx="4787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AEAEAE"/>
                </a:solidFill>
                <a:latin typeface="Pretendard Regular"/>
              </a:rPr>
              <a:t>- 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소감</a:t>
            </a:r>
            <a:endParaRPr lang="en-US" sz="2000" b="0" i="0" u="none" strike="noStrike" dirty="0">
              <a:solidFill>
                <a:srgbClr val="AEAEAE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99617" y="5814668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222222"/>
                </a:solidFill>
                <a:latin typeface="Pretendard Bold"/>
              </a:rPr>
              <a:t>04 </a:t>
            </a:r>
            <a:r>
              <a:rPr lang="ko-KR" altLang="en-US" sz="3000" b="0" i="0" u="none" strike="noStrike" dirty="0">
                <a:solidFill>
                  <a:srgbClr val="222222"/>
                </a:solidFill>
                <a:latin typeface="Pretendard Bold"/>
              </a:rPr>
              <a:t>마무리</a:t>
            </a:r>
            <a:endParaRPr lang="en-US" sz="3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E894D4-7C7A-4535-A36D-9ADEFF494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09" y="3129170"/>
            <a:ext cx="1634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700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b="0" i="0" u="none" strike="noStrike" dirty="0">
                <a:solidFill>
                  <a:srgbClr val="222222"/>
                </a:solidFill>
                <a:latin typeface="Pretendard Bold"/>
              </a:rPr>
              <a:t>웹사이트 선정</a:t>
            </a:r>
            <a:endParaRPr lang="en-US" sz="64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2438400" y="3764170"/>
            <a:ext cx="16446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7000" b="0" i="0" u="none" strike="noStrike" dirty="0" err="1">
                <a:solidFill>
                  <a:srgbClr val="C13844"/>
                </a:solidFill>
                <a:latin typeface="Pretendard Bold"/>
              </a:rPr>
              <a:t>영풍문고</a:t>
            </a:r>
            <a:endParaRPr lang="en-US" sz="70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14600" y="4883425"/>
            <a:ext cx="13792200" cy="41418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한 눈에 알아보기 좋은 책 </a:t>
            </a:r>
            <a:r>
              <a:rPr lang="ko-KR" altLang="en-US" sz="5000" b="0" i="0" u="none" strike="noStrike" dirty="0" err="1">
                <a:solidFill>
                  <a:srgbClr val="AEAEAE"/>
                </a:solidFill>
                <a:latin typeface="Pretendard Regular"/>
              </a:rPr>
              <a:t>배치의구조들과</a:t>
            </a:r>
            <a:r>
              <a:rPr lang="en-US" altLang="ko-KR" sz="5000" b="0" i="0" u="none" strike="noStrike" dirty="0">
                <a:solidFill>
                  <a:srgbClr val="AEAEAE"/>
                </a:solidFill>
                <a:latin typeface="Pretendard Regular"/>
              </a:rPr>
              <a:t>, </a:t>
            </a: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내용</a:t>
            </a:r>
            <a:r>
              <a:rPr lang="en-US" altLang="ko-KR" sz="5000" b="0" i="0" u="none" strike="noStrike" dirty="0">
                <a:solidFill>
                  <a:srgbClr val="AEAEAE"/>
                </a:solidFill>
                <a:latin typeface="Pretendard Regular"/>
              </a:rPr>
              <a:t>, </a:t>
            </a: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또한 많은 사람들에게 한눈에 보기 좋은 인터페이스를 가져 </a:t>
            </a:r>
            <a:endParaRPr lang="en-US" altLang="ko-KR" sz="50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  <a:buClr>
                <a:srgbClr val="AEAEAE"/>
              </a:buClr>
            </a:pP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  </a:t>
            </a:r>
            <a:r>
              <a:rPr lang="ko-KR" altLang="en-US" sz="5000" b="0" i="0" u="none" strike="noStrike" dirty="0" err="1">
                <a:solidFill>
                  <a:srgbClr val="AEAEAE"/>
                </a:solidFill>
                <a:latin typeface="Pretendard Regular"/>
              </a:rPr>
              <a:t>영풍문고를</a:t>
            </a: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 선택하게 되었습니다</a:t>
            </a:r>
            <a:r>
              <a:rPr lang="en-US" altLang="ko-KR" sz="5000" b="0" i="0" u="none" strike="noStrike" dirty="0">
                <a:solidFill>
                  <a:srgbClr val="AEAEAE"/>
                </a:solidFill>
                <a:latin typeface="Pretendard Regular"/>
              </a:rPr>
              <a:t>.</a:t>
            </a:r>
            <a:endParaRPr lang="en-US" sz="5000" b="0" i="0" u="none" strike="noStrike" dirty="0">
              <a:solidFill>
                <a:srgbClr val="AEAEAE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F57F95-BA39-49C7-890B-78C0B0CE0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7F81A4-7F30-45FE-9593-96EBB5E10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64743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5200" y="12700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dirty="0">
                <a:solidFill>
                  <a:srgbClr val="222222"/>
                </a:solidFill>
                <a:latin typeface="Pretendard Bold"/>
              </a:rPr>
              <a:t>페르소나</a:t>
            </a:r>
            <a:endParaRPr lang="en-US" sz="64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7027" y="1639577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2600" dirty="0">
                <a:solidFill>
                  <a:srgbClr val="C13844"/>
                </a:solidFill>
                <a:latin typeface="Pretendard Bold"/>
              </a:rPr>
              <a:t>allow me the introduce my self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97027" y="3871574"/>
            <a:ext cx="7988300" cy="2449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  <a:buClr>
                <a:srgbClr val="AEAEAE"/>
              </a:buClr>
            </a:pPr>
            <a:endParaRPr lang="en-US" altLang="ko-KR" sz="2000" dirty="0">
              <a:solidFill>
                <a:srgbClr val="AEAEAE"/>
              </a:solidFill>
              <a:latin typeface="Pretendard Regular"/>
            </a:endParaRPr>
          </a:p>
          <a:p>
            <a:r>
              <a:rPr lang="ko-KR" altLang="en-US" sz="2000" dirty="0"/>
              <a:t>서현은 하루를 책으로 시작하고 책으로 끝내는 사람입니다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평일</a:t>
            </a:r>
            <a:r>
              <a:rPr lang="ko-KR" altLang="en-US" sz="2000" dirty="0"/>
              <a:t>에는 회사에서 신간 홍보 전략을 기획하고</a:t>
            </a:r>
            <a:r>
              <a:rPr lang="en-US" altLang="ko-KR" sz="2000" dirty="0"/>
              <a:t>, </a:t>
            </a:r>
            <a:r>
              <a:rPr lang="ko-KR" altLang="en-US" sz="2000" dirty="0"/>
              <a:t>점심시간에는 근처 서점에 들러 신간 코너를 기웃거립니다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주말</a:t>
            </a:r>
            <a:r>
              <a:rPr lang="ko-KR" altLang="en-US" sz="2000" dirty="0"/>
              <a:t>에는 카페에서 독서모임을 주최하며</a:t>
            </a:r>
            <a:r>
              <a:rPr lang="en-US" altLang="ko-KR" sz="2000" dirty="0"/>
              <a:t>, </a:t>
            </a:r>
            <a:r>
              <a:rPr lang="ko-KR" altLang="en-US" sz="2000" dirty="0"/>
              <a:t>전자책과 종이책을 골고루 읽습니다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SNS</a:t>
            </a:r>
            <a:r>
              <a:rPr lang="ko-KR" altLang="en-US" sz="2000" dirty="0"/>
              <a:t>에 책 리뷰를 올리면서 다른 사람들과 소통하는 것을 좋아합니다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트렌드에 밝아서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문학뿐</a:t>
            </a:r>
            <a:r>
              <a:rPr lang="ko-KR" altLang="en-US" sz="2000" dirty="0"/>
              <a:t> 아니라 자기계발</a:t>
            </a:r>
            <a:r>
              <a:rPr lang="en-US" altLang="ko-KR" sz="2000" dirty="0"/>
              <a:t>, IT, </a:t>
            </a:r>
            <a:r>
              <a:rPr lang="ko-KR" altLang="en-US" sz="2000" dirty="0"/>
              <a:t>경영</a:t>
            </a:r>
            <a:r>
              <a:rPr lang="en-US" altLang="ko-KR" sz="2000" dirty="0"/>
              <a:t>, </a:t>
            </a:r>
            <a:r>
              <a:rPr lang="ko-KR" altLang="en-US" sz="2000" dirty="0"/>
              <a:t>심리학 책까지 다양하게 소비합니다</a:t>
            </a:r>
            <a:r>
              <a:rPr lang="en-US" altLang="ko-KR" sz="20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69548CED-90FA-48F7-A7F8-62379841ACF7}"/>
              </a:ext>
            </a:extLst>
          </p:cNvPr>
          <p:cNvSpPr txBox="1"/>
          <p:nvPr/>
        </p:nvSpPr>
        <p:spPr>
          <a:xfrm>
            <a:off x="9397027" y="3484783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altLang="ko-KR" sz="2600" dirty="0">
                <a:solidFill>
                  <a:srgbClr val="C13844"/>
                </a:solidFill>
                <a:latin typeface="Pretendard Bold"/>
              </a:rPr>
              <a:t>LIFE </a:t>
            </a:r>
            <a:r>
              <a:rPr lang="en-US" altLang="ko-KR" sz="2600" b="0" i="0" u="none" strike="noStrike" dirty="0">
                <a:solidFill>
                  <a:srgbClr val="C13844"/>
                </a:solidFill>
                <a:latin typeface="Pretendard Bold"/>
              </a:rPr>
              <a:t>Style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4C67DEE-DF8E-4752-8C61-064F381C1553}"/>
              </a:ext>
            </a:extLst>
          </p:cNvPr>
          <p:cNvSpPr txBox="1"/>
          <p:nvPr/>
        </p:nvSpPr>
        <p:spPr>
          <a:xfrm>
            <a:off x="9397027" y="2079666"/>
            <a:ext cx="15201900" cy="15225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400" b="1" dirty="0"/>
              <a:t>이름</a:t>
            </a:r>
            <a:r>
              <a:rPr lang="en-US" altLang="ko-KR" sz="2400" dirty="0"/>
              <a:t>: </a:t>
            </a:r>
            <a:r>
              <a:rPr lang="ko-KR" altLang="en-US" sz="2400" dirty="0"/>
              <a:t>김서현</a:t>
            </a:r>
            <a:endParaRPr lang="en-US" altLang="ko-KR" sz="2400" dirty="0"/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400" b="1" dirty="0"/>
              <a:t>나이</a:t>
            </a:r>
            <a:r>
              <a:rPr lang="en-US" altLang="ko-KR" sz="2400" dirty="0"/>
              <a:t>: 28</a:t>
            </a:r>
            <a:r>
              <a:rPr lang="ko-KR" altLang="en-US" sz="2400" dirty="0"/>
              <a:t>세</a:t>
            </a:r>
            <a:endParaRPr lang="en-US" altLang="ko-KR" sz="2400" dirty="0"/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400" b="1" dirty="0"/>
              <a:t>직업</a:t>
            </a:r>
            <a:r>
              <a:rPr lang="en-US" altLang="ko-KR" sz="2400" dirty="0"/>
              <a:t>: </a:t>
            </a:r>
            <a:r>
              <a:rPr lang="ko-KR" altLang="en-US" sz="2400" dirty="0"/>
              <a:t>출판사 마케터</a:t>
            </a: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F91AFAD-BA22-48A5-B6AD-7E0169D24F5E}"/>
              </a:ext>
            </a:extLst>
          </p:cNvPr>
          <p:cNvSpPr txBox="1"/>
          <p:nvPr/>
        </p:nvSpPr>
        <p:spPr>
          <a:xfrm>
            <a:off x="9397027" y="6456184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0545D94E-1224-45FA-9340-C2732741250C}"/>
              </a:ext>
            </a:extLst>
          </p:cNvPr>
          <p:cNvSpPr txBox="1"/>
          <p:nvPr/>
        </p:nvSpPr>
        <p:spPr>
          <a:xfrm>
            <a:off x="9397027" y="6836132"/>
            <a:ext cx="7988300" cy="2449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  <a:buClr>
                <a:srgbClr val="AEAEAE"/>
              </a:buClr>
            </a:pPr>
            <a:endParaRPr lang="en-US" altLang="ko-KR" sz="2000" dirty="0">
              <a:solidFill>
                <a:srgbClr val="AEAEAE"/>
              </a:solidFill>
              <a:latin typeface="Pretendard Regular"/>
            </a:endParaRPr>
          </a:p>
          <a:p>
            <a:r>
              <a:rPr lang="ko-KR" altLang="en-US" sz="2000" dirty="0"/>
              <a:t>서현 같은 사람에게는 단순히 책을 사는 것보다 </a:t>
            </a:r>
            <a:r>
              <a:rPr lang="ko-KR" altLang="en-US" sz="2000" b="1" dirty="0"/>
              <a:t>책을 매개로 한 경험</a:t>
            </a:r>
            <a:r>
              <a:rPr lang="ko-KR" altLang="en-US" sz="2000" dirty="0"/>
              <a:t>이 중요합니다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온라인 서점 사이트에서 </a:t>
            </a:r>
            <a:r>
              <a:rPr lang="ko-KR" altLang="en-US" sz="2000" b="1" dirty="0"/>
              <a:t>책 검색 → 리뷰 → 추천 → 예약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구매 → 모임 정보 연계</a:t>
            </a:r>
            <a:r>
              <a:rPr lang="ko-KR" altLang="en-US" sz="2000" dirty="0"/>
              <a:t>가 한 번에 이뤄지면 시간 절약이 됩니다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자기 취향에 맞는 </a:t>
            </a:r>
            <a:r>
              <a:rPr lang="ko-KR" altLang="en-US" sz="2000" b="1" dirty="0" err="1"/>
              <a:t>큐레이션된</a:t>
            </a:r>
            <a:r>
              <a:rPr lang="ko-KR" altLang="en-US" sz="2000" b="1" dirty="0"/>
              <a:t> 책 추천</a:t>
            </a:r>
            <a:r>
              <a:rPr lang="ko-KR" altLang="en-US" sz="2000" dirty="0"/>
              <a:t>을 받을 수 있으면 새로운 독서 영감을 얻을 수 있습니다</a:t>
            </a:r>
            <a:r>
              <a:rPr lang="en-US" altLang="ko-K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독서모임이나 토론에 관심이 많기 때문에</a:t>
            </a:r>
            <a:r>
              <a:rPr lang="en-US" altLang="ko-KR" sz="2000" dirty="0"/>
              <a:t>, </a:t>
            </a:r>
            <a:r>
              <a:rPr lang="ko-KR" altLang="en-US" sz="2000" b="1" dirty="0"/>
              <a:t>책 기반 커뮤니티 기능</a:t>
            </a:r>
            <a:r>
              <a:rPr lang="ko-KR" altLang="en-US" sz="2000" dirty="0"/>
              <a:t>이 있으면 큰 가치를 느낍니다</a:t>
            </a:r>
            <a:r>
              <a:rPr lang="en-US" altLang="ko-KR" sz="2000" dirty="0"/>
              <a:t>.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86BDF7E-30AC-448F-85A5-03E4C5F09FE6}"/>
              </a:ext>
            </a:extLst>
          </p:cNvPr>
          <p:cNvSpPr txBox="1"/>
          <p:nvPr/>
        </p:nvSpPr>
        <p:spPr>
          <a:xfrm>
            <a:off x="9397027" y="6472137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2600" b="1" dirty="0">
                <a:solidFill>
                  <a:srgbClr val="C13844"/>
                </a:solidFill>
                <a:latin typeface="Pretendard Bold"/>
              </a:rPr>
              <a:t>사이트를 원하는 이유</a:t>
            </a:r>
            <a:endParaRPr lang="en-US" sz="2600" b="1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22F1CA-3CC0-4198-9D0F-7C8A14561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62252"/>
            <a:ext cx="5562600" cy="43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5200" y="12700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dirty="0">
                <a:solidFill>
                  <a:srgbClr val="222222"/>
                </a:solidFill>
                <a:latin typeface="Pretendard Bold"/>
              </a:rPr>
              <a:t>페르소나</a:t>
            </a:r>
            <a:endParaRPr lang="en-US" sz="64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7027" y="1375867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2600" dirty="0">
                <a:solidFill>
                  <a:srgbClr val="C13844"/>
                </a:solidFill>
                <a:latin typeface="Pretendard Bold"/>
              </a:rPr>
              <a:t>allow me the introduce my self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97027" y="3871574"/>
            <a:ext cx="7988300" cy="2449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  <a:buClr>
                <a:srgbClr val="AEAEAE"/>
              </a:buClr>
            </a:pPr>
            <a:r>
              <a:rPr lang="ko-KR" altLang="en-US" sz="2000" b="1" dirty="0"/>
              <a:t>주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일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야근이 잦은 바쁜 직장인</a:t>
            </a:r>
            <a:r>
              <a:rPr lang="en-US" altLang="ko-KR" sz="2000" b="1" dirty="0"/>
              <a:t>. IT </a:t>
            </a:r>
            <a:r>
              <a:rPr lang="ko-KR" altLang="en-US" sz="2000" b="1" dirty="0"/>
              <a:t>분야 특성상 글로벌 트렌드와 기술을 계속 따라잡아야 한다</a:t>
            </a:r>
            <a:r>
              <a:rPr lang="en-US" altLang="ko-KR" sz="2000" b="1" dirty="0"/>
              <a:t>. - </a:t>
            </a:r>
            <a:r>
              <a:rPr lang="ko-KR" altLang="en-US" sz="2000" b="1" dirty="0"/>
              <a:t>외국계 기업 문화와 한국식 기업 문화 사이에서 균형을 잡는 데 능숙하다</a:t>
            </a:r>
            <a:r>
              <a:rPr lang="en-US" altLang="ko-KR" sz="2000" b="1" dirty="0"/>
              <a:t>.</a:t>
            </a:r>
          </a:p>
          <a:p>
            <a:pPr lvl="0" algn="l">
              <a:lnSpc>
                <a:spcPct val="124499"/>
              </a:lnSpc>
              <a:buClr>
                <a:srgbClr val="AEAEAE"/>
              </a:buClr>
            </a:pPr>
            <a:r>
              <a:rPr lang="ko-KR" altLang="en-US" sz="2000" b="1" dirty="0"/>
              <a:t>귀화 후 한국어 실력은 유창하나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여전히 한국의 미묘한 사회적 맥락이나 역사적 배경에 대해서는 학습 욕구가 있다</a:t>
            </a:r>
            <a:r>
              <a:rPr lang="en-US" altLang="ko-KR" sz="2000" b="1" dirty="0"/>
              <a:t>. - </a:t>
            </a:r>
            <a:r>
              <a:rPr lang="ko-KR" altLang="en-US" sz="2000" b="1" dirty="0"/>
              <a:t>주말에는 아들과 함께 시간을 보내거나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자기 계발에 시간을 투자한다</a:t>
            </a:r>
            <a:r>
              <a:rPr lang="en-US" altLang="ko-KR" sz="2000" b="1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69548CED-90FA-48F7-A7F8-62379841ACF7}"/>
              </a:ext>
            </a:extLst>
          </p:cNvPr>
          <p:cNvSpPr txBox="1"/>
          <p:nvPr/>
        </p:nvSpPr>
        <p:spPr>
          <a:xfrm>
            <a:off x="9397027" y="3484783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altLang="ko-KR" sz="2600" dirty="0">
                <a:solidFill>
                  <a:srgbClr val="C13844"/>
                </a:solidFill>
                <a:latin typeface="Pretendard Bold"/>
              </a:rPr>
              <a:t>LIFE </a:t>
            </a:r>
            <a:r>
              <a:rPr lang="en-US" altLang="ko-KR" sz="2600" b="0" i="0" u="none" strike="noStrike" dirty="0">
                <a:solidFill>
                  <a:srgbClr val="C13844"/>
                </a:solidFill>
                <a:latin typeface="Pretendard Bold"/>
              </a:rPr>
              <a:t>Style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4C67DEE-DF8E-4752-8C61-064F381C1553}"/>
              </a:ext>
            </a:extLst>
          </p:cNvPr>
          <p:cNvSpPr txBox="1"/>
          <p:nvPr/>
        </p:nvSpPr>
        <p:spPr>
          <a:xfrm>
            <a:off x="9397027" y="1946279"/>
            <a:ext cx="15201900" cy="15225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이름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이민준 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나이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37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세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직업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IT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 매니저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Regular"/>
              </a:rPr>
              <a:t>출신국가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Regular"/>
              </a:rPr>
              <a:t>: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미국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현 한국 귀화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altLang="ko-KR" sz="2100" b="1" dirty="0">
              <a:solidFill>
                <a:schemeClr val="tx1">
                  <a:lumMod val="95000"/>
                  <a:lumOff val="5000"/>
                </a:schemeClr>
              </a:solidFill>
              <a:latin typeface="Pretendard Regular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F91AFAD-BA22-48A5-B6AD-7E0169D24F5E}"/>
              </a:ext>
            </a:extLst>
          </p:cNvPr>
          <p:cNvSpPr txBox="1"/>
          <p:nvPr/>
        </p:nvSpPr>
        <p:spPr>
          <a:xfrm>
            <a:off x="9397027" y="6456184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0545D94E-1224-45FA-9340-C2732741250C}"/>
              </a:ext>
            </a:extLst>
          </p:cNvPr>
          <p:cNvSpPr txBox="1"/>
          <p:nvPr/>
        </p:nvSpPr>
        <p:spPr>
          <a:xfrm>
            <a:off x="9397027" y="6836132"/>
            <a:ext cx="7988300" cy="2449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  <a:buClr>
                <a:srgbClr val="AEAEAE"/>
              </a:buClr>
            </a:pPr>
            <a:r>
              <a:rPr lang="ko-KR" altLang="en-US" sz="2000" b="1" dirty="0"/>
              <a:t>한국의 역사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문화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사회 이슈를 깊이 있게 다루면서도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귀화인의 시각에서 이해하기 쉽게 해설해 주는 책들이 </a:t>
            </a:r>
            <a:r>
              <a:rPr lang="ko-KR" altLang="en-US" sz="2000" b="1" dirty="0" err="1"/>
              <a:t>큐레이션되기를</a:t>
            </a:r>
            <a:r>
              <a:rPr lang="ko-KR" altLang="en-US" sz="2000" b="1" dirty="0"/>
              <a:t> 바란다</a:t>
            </a:r>
            <a:r>
              <a:rPr lang="en-US" altLang="ko-KR" sz="2000" b="1" dirty="0"/>
              <a:t>. (</a:t>
            </a:r>
            <a:r>
              <a:rPr lang="ko-KR" altLang="en-US" sz="2000" b="1" dirty="0"/>
              <a:t>예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한국인이 읽는 한국사</a:t>
            </a:r>
            <a:r>
              <a:rPr lang="en-US" altLang="ko-KR" sz="2000" b="1" dirty="0"/>
              <a:t>, K-</a:t>
            </a:r>
            <a:r>
              <a:rPr lang="ko-KR" altLang="en-US" sz="2000" b="1" dirty="0"/>
              <a:t>직장 문화 분석 등</a:t>
            </a:r>
            <a:r>
              <a:rPr lang="en-US" altLang="ko-KR" sz="2000" b="1" dirty="0"/>
              <a:t>)</a:t>
            </a:r>
          </a:p>
          <a:p>
            <a:pPr lvl="0" algn="l">
              <a:lnSpc>
                <a:spcPct val="124499"/>
              </a:lnSpc>
              <a:buClr>
                <a:srgbClr val="AEAEAE"/>
              </a:buClr>
            </a:pPr>
            <a:r>
              <a:rPr lang="en-US" altLang="ko-KR" sz="2000" b="1" dirty="0"/>
              <a:t>IT </a:t>
            </a:r>
            <a:r>
              <a:rPr lang="ko-KR" altLang="en-US" sz="2000" b="1" dirty="0"/>
              <a:t>프로젝트 매니저로서 리더십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협상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비즈니스 심리학 등 전문성을 높이는 데 도움이 되는 실용적인 비즈니스 도서를 쉽게 찾고 싶다</a:t>
            </a:r>
            <a:r>
              <a:rPr lang="en-US" altLang="ko-KR" sz="2000" b="1" dirty="0"/>
              <a:t>.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86BDF7E-30AC-448F-85A5-03E4C5F09FE6}"/>
              </a:ext>
            </a:extLst>
          </p:cNvPr>
          <p:cNvSpPr txBox="1"/>
          <p:nvPr/>
        </p:nvSpPr>
        <p:spPr>
          <a:xfrm>
            <a:off x="9397027" y="6472137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altLang="en-US" sz="2600" b="1" dirty="0">
                <a:solidFill>
                  <a:srgbClr val="C13844"/>
                </a:solidFill>
                <a:latin typeface="Pretendard Bold"/>
              </a:rPr>
              <a:t>사이트를 원하는 이유</a:t>
            </a:r>
            <a:endParaRPr lang="en-US" sz="2600" b="1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6DC9EC-F696-4F59-B362-F11AC6D3DF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3469960"/>
            <a:ext cx="6242304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1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6520" y="955073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Main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6520" y="1886206"/>
            <a:ext cx="15201900" cy="1352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dirty="0"/>
              <a:t>• .swiper-wrapper </a:t>
            </a:r>
            <a:r>
              <a:rPr lang="ko-KR" altLang="en-US" dirty="0"/>
              <a:t>안에 개별 슬라이드</a:t>
            </a:r>
            <a:r>
              <a:rPr lang="en-US" altLang="ko-KR" dirty="0"/>
              <a:t>(.swiper-slide) </a:t>
            </a:r>
            <a:r>
              <a:rPr lang="ko-KR" altLang="en-US" dirty="0"/>
              <a:t>배치</a:t>
            </a:r>
          </a:p>
          <a:p>
            <a:r>
              <a:rPr lang="en-US" altLang="ko-KR" dirty="0"/>
              <a:t>• background-image </a:t>
            </a:r>
            <a:r>
              <a:rPr lang="ko-KR" altLang="en-US" dirty="0"/>
              <a:t>속성으로 이미지 출력</a:t>
            </a:r>
          </a:p>
          <a:p>
            <a:r>
              <a:rPr lang="en-US" altLang="ko-KR" dirty="0"/>
              <a:t>• .swiper-button-next / .swiper-button-</a:t>
            </a:r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로 좌우 네비게이션 버튼 제공</a:t>
            </a:r>
          </a:p>
          <a:p>
            <a:r>
              <a:rPr lang="en-US" altLang="ko-KR" dirty="0"/>
              <a:t>• .swiper-pagination </a:t>
            </a:r>
            <a:r>
              <a:rPr lang="ko-KR" altLang="en-US" dirty="0"/>
              <a:t>으로 현재 페이지 표시 가능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E8159C-DB54-46FB-AAC7-FAC888770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033" y="4091607"/>
            <a:ext cx="5744377" cy="4999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CFE568-0669-4BE1-B9FA-EB6BE2259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06" y="4091608"/>
            <a:ext cx="5463427" cy="49996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49465A-EA2C-45EF-9EED-1B1E30E2A3B2}"/>
              </a:ext>
            </a:extLst>
          </p:cNvPr>
          <p:cNvSpPr txBox="1"/>
          <p:nvPr/>
        </p:nvSpPr>
        <p:spPr>
          <a:xfrm>
            <a:off x="12146011" y="9608554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C13844"/>
                </a:solidFill>
              </a:rPr>
              <a:t>화면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51CDA-0C1E-49F7-801B-EF8E801028B2}"/>
              </a:ext>
            </a:extLst>
          </p:cNvPr>
          <p:cNvSpPr txBox="1"/>
          <p:nvPr/>
        </p:nvSpPr>
        <p:spPr>
          <a:xfrm>
            <a:off x="6043820" y="9607282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JS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4CEBF4-B726-4610-85CA-33A2CB16D532}"/>
              </a:ext>
            </a:extLst>
          </p:cNvPr>
          <p:cNvSpPr txBox="1"/>
          <p:nvPr/>
        </p:nvSpPr>
        <p:spPr>
          <a:xfrm>
            <a:off x="769069" y="9567957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HTML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5D87A35-222C-4DB4-84DE-AF53BD69A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378" y="4091607"/>
            <a:ext cx="5486616" cy="50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4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6520" y="955073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/>
              </a:rPr>
              <a:t>Main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7270" y="1989908"/>
            <a:ext cx="15201900" cy="1352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>
              <a:defRPr sz="1600"/>
            </a:pPr>
            <a:r>
              <a:rPr lang="en-US" altLang="ko-KR" dirty="0"/>
              <a:t>• fetch()</a:t>
            </a:r>
            <a:r>
              <a:rPr lang="ko-KR" altLang="en-US" dirty="0"/>
              <a:t>를 사용하여 </a:t>
            </a:r>
            <a:r>
              <a:rPr lang="en-US" altLang="ko-KR" dirty="0"/>
              <a:t>API </a:t>
            </a:r>
            <a:r>
              <a:rPr lang="ko-KR" altLang="en-US" dirty="0"/>
              <a:t>데이터 호출 및 </a:t>
            </a:r>
            <a:r>
              <a:rPr lang="en-US" altLang="ko-KR" dirty="0"/>
              <a:t>DOM </a:t>
            </a:r>
            <a:r>
              <a:rPr lang="ko-KR" altLang="en-US" dirty="0"/>
              <a:t>조작</a:t>
            </a:r>
          </a:p>
          <a:p>
            <a:pPr lvl="1">
              <a:defRPr sz="1600"/>
            </a:pPr>
            <a:r>
              <a:rPr lang="en-US" altLang="ko-KR" dirty="0"/>
              <a:t>• </a:t>
            </a:r>
            <a:r>
              <a:rPr lang="ko-KR" altLang="en-US" dirty="0"/>
              <a:t>책 표지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저자 정보를 자동으로 생성</a:t>
            </a:r>
          </a:p>
          <a:p>
            <a:pPr lvl="1">
              <a:defRPr sz="1600"/>
            </a:pPr>
            <a:r>
              <a:rPr lang="en-US" altLang="ko-KR" dirty="0"/>
              <a:t>• Swiper.js</a:t>
            </a:r>
            <a:r>
              <a:rPr lang="ko-KR" altLang="en-US" dirty="0"/>
              <a:t>를 활용해 슬라이드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</a:p>
          <a:p>
            <a:pPr lvl="1">
              <a:defRPr sz="1600"/>
            </a:pPr>
            <a:r>
              <a:rPr lang="en-US" altLang="ko-KR" dirty="0"/>
              <a:t>• .catch() </a:t>
            </a:r>
            <a:r>
              <a:rPr lang="ko-KR" altLang="en-US" dirty="0"/>
              <a:t>구문으로 </a:t>
            </a:r>
            <a:r>
              <a:rPr lang="en-US" altLang="ko-KR" dirty="0"/>
              <a:t>API </a:t>
            </a:r>
            <a:r>
              <a:rPr lang="ko-KR" altLang="en-US" dirty="0"/>
              <a:t>호출 에러 처리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49465A-EA2C-45EF-9EED-1B1E30E2A3B2}"/>
              </a:ext>
            </a:extLst>
          </p:cNvPr>
          <p:cNvSpPr txBox="1"/>
          <p:nvPr/>
        </p:nvSpPr>
        <p:spPr>
          <a:xfrm>
            <a:off x="11816851" y="9607281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C13844"/>
                </a:solidFill>
              </a:rPr>
              <a:t>화면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51CDA-0C1E-49F7-801B-EF8E801028B2}"/>
              </a:ext>
            </a:extLst>
          </p:cNvPr>
          <p:cNvSpPr txBox="1"/>
          <p:nvPr/>
        </p:nvSpPr>
        <p:spPr>
          <a:xfrm>
            <a:off x="2068720" y="9501052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JS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2A7899-4120-454A-B529-13E93A935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209" y="2317430"/>
            <a:ext cx="7543800" cy="71836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FE5E72-A974-4722-AA1E-C79EDF929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759865"/>
            <a:ext cx="9448800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9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6520" y="955073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/>
              </a:rPr>
              <a:t>Main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7270" y="1930533"/>
            <a:ext cx="15201900" cy="1352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>
              <a:defRPr sz="1600"/>
            </a:pPr>
            <a:r>
              <a:rPr lang="en-US" altLang="ko-KR" dirty="0"/>
              <a:t>• Flexbox</a:t>
            </a:r>
            <a:r>
              <a:rPr lang="ko-KR" altLang="en-US" dirty="0"/>
              <a:t>와 </a:t>
            </a:r>
            <a:r>
              <a:rPr lang="ko-KR" altLang="en-US" dirty="0" err="1"/>
              <a:t>미디어쿼리를</a:t>
            </a:r>
            <a:r>
              <a:rPr lang="ko-KR" altLang="en-US" dirty="0"/>
              <a:t> 활용해 반응형 웹을 구현</a:t>
            </a:r>
          </a:p>
          <a:p>
            <a:pPr lvl="1">
              <a:defRPr sz="1600"/>
            </a:pPr>
            <a:r>
              <a:rPr lang="en-US" altLang="ko-KR" dirty="0"/>
              <a:t>• </a:t>
            </a:r>
            <a:r>
              <a:rPr lang="ko-KR" altLang="en-US" dirty="0" err="1"/>
              <a:t>검색창</a:t>
            </a:r>
            <a:r>
              <a:rPr lang="en-US" altLang="ko-KR" dirty="0"/>
              <a:t>, </a:t>
            </a:r>
            <a:r>
              <a:rPr lang="ko-KR" altLang="en-US" dirty="0"/>
              <a:t>배너</a:t>
            </a:r>
            <a:r>
              <a:rPr lang="en-US" altLang="ko-KR" dirty="0"/>
              <a:t>, </a:t>
            </a:r>
            <a:r>
              <a:rPr lang="ko-KR" altLang="en-US" dirty="0"/>
              <a:t>아이콘 메뉴</a:t>
            </a:r>
            <a:r>
              <a:rPr lang="en-US" altLang="ko-KR" dirty="0"/>
              <a:t>, </a:t>
            </a:r>
            <a:r>
              <a:rPr lang="ko-KR" altLang="en-US" dirty="0"/>
              <a:t>도서 카드 리스트 등의 </a:t>
            </a:r>
            <a:r>
              <a:rPr lang="en-US" altLang="ko-KR" dirty="0"/>
              <a:t>UI </a:t>
            </a:r>
            <a:r>
              <a:rPr lang="ko-KR" altLang="en-US" dirty="0"/>
              <a:t>요소 정의</a:t>
            </a:r>
          </a:p>
          <a:p>
            <a:pPr lvl="1">
              <a:defRPr sz="1600"/>
            </a:pPr>
            <a:r>
              <a:rPr lang="en-US" altLang="ko-KR" dirty="0"/>
              <a:t>• aspect-ratio</a:t>
            </a:r>
            <a:r>
              <a:rPr lang="ko-KR" altLang="en-US" dirty="0"/>
              <a:t>를 활용하여 이미지 비율 유지 및 안정적 레이아웃 보장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49465A-EA2C-45EF-9EED-1B1E30E2A3B2}"/>
              </a:ext>
            </a:extLst>
          </p:cNvPr>
          <p:cNvSpPr txBox="1"/>
          <p:nvPr/>
        </p:nvSpPr>
        <p:spPr>
          <a:xfrm>
            <a:off x="11816851" y="9607281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C13844"/>
                </a:solidFill>
              </a:rPr>
              <a:t>화면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51CDA-0C1E-49F7-801B-EF8E801028B2}"/>
              </a:ext>
            </a:extLst>
          </p:cNvPr>
          <p:cNvSpPr txBox="1"/>
          <p:nvPr/>
        </p:nvSpPr>
        <p:spPr>
          <a:xfrm>
            <a:off x="2971800" y="9607282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HTML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E34189-11D8-428A-B452-1A06F4A07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3811106"/>
            <a:ext cx="6615326" cy="54384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97E9FC-7FFB-4F76-B32C-ABA47749A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261" y="4047556"/>
            <a:ext cx="9702800" cy="513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5322" y="923639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/>
              </a:rPr>
              <a:t>Sub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954" y="1858534"/>
            <a:ext cx="15201900" cy="1352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dirty="0"/>
              <a:t>이 페이지는 사용자가 선택한 도서의 상세 정보를 보여주는 </a:t>
            </a:r>
            <a:r>
              <a:rPr lang="en-US" altLang="ko-KR" dirty="0"/>
              <a:t>UI </a:t>
            </a:r>
            <a:r>
              <a:rPr lang="ko-KR" altLang="en-US" dirty="0"/>
              <a:t>레이아웃입니다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HTML</a:t>
            </a:r>
            <a:r>
              <a:rPr lang="ko-KR" altLang="en-US" dirty="0"/>
              <a:t>과 </a:t>
            </a:r>
            <a:r>
              <a:rPr lang="en-US" altLang="ko-KR" dirty="0"/>
              <a:t>CSS </a:t>
            </a:r>
            <a:r>
              <a:rPr lang="ko-KR" altLang="en-US" dirty="0"/>
              <a:t>기반으로 제작</a:t>
            </a:r>
          </a:p>
          <a:p>
            <a:r>
              <a:rPr lang="en-US" altLang="ko-KR" dirty="0"/>
              <a:t>- Header, Breadcrumb, Book Detail, Footer </a:t>
            </a:r>
            <a:r>
              <a:rPr lang="ko-KR" altLang="en-US" dirty="0"/>
              <a:t>구조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유지보수 및 확장이 용이한 설계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49465A-EA2C-45EF-9EED-1B1E30E2A3B2}"/>
              </a:ext>
            </a:extLst>
          </p:cNvPr>
          <p:cNvSpPr txBox="1"/>
          <p:nvPr/>
        </p:nvSpPr>
        <p:spPr>
          <a:xfrm>
            <a:off x="941458" y="9263318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CSS</a:t>
            </a:r>
            <a:r>
              <a:rPr lang="ko-KR" altLang="en-US" sz="2300" b="1" dirty="0">
                <a:solidFill>
                  <a:srgbClr val="C13844"/>
                </a:solidFill>
              </a:rPr>
              <a:t> </a:t>
            </a:r>
            <a:r>
              <a:rPr lang="en-US" altLang="ko-KR" sz="2300" b="1" dirty="0">
                <a:solidFill>
                  <a:srgbClr val="C13844"/>
                </a:solidFill>
              </a:rPr>
              <a:t>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107ECF-E2E7-4351-8F9D-E0CFA6FAD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45" y="3778200"/>
            <a:ext cx="6159500" cy="51135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A51695-35F3-484B-A4D4-C87EFF4B6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945" y="3778200"/>
            <a:ext cx="5939855" cy="51135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ECD79A7-AA02-449F-90B0-918ADB7E8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3778201"/>
            <a:ext cx="5083745" cy="51135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404677-825A-4C6F-84DE-53647DAE0DDE}"/>
              </a:ext>
            </a:extLst>
          </p:cNvPr>
          <p:cNvSpPr txBox="1"/>
          <p:nvPr/>
        </p:nvSpPr>
        <p:spPr>
          <a:xfrm>
            <a:off x="12992100" y="9239704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JS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AFA83-99C6-4591-AA86-5374D53E5A2E}"/>
              </a:ext>
            </a:extLst>
          </p:cNvPr>
          <p:cNvSpPr txBox="1"/>
          <p:nvPr/>
        </p:nvSpPr>
        <p:spPr>
          <a:xfrm>
            <a:off x="6966779" y="9239704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HTML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987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724</Words>
  <Application>Microsoft Office PowerPoint</Application>
  <PresentationFormat>사용자 지정</PresentationFormat>
  <Paragraphs>87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Noto Sans KR Black</vt:lpstr>
      <vt:lpstr>Pretendard Regular</vt:lpstr>
      <vt:lpstr>Pretendard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Administrator</cp:lastModifiedBy>
  <cp:revision>35</cp:revision>
  <dcterms:created xsi:type="dcterms:W3CDTF">2006-08-16T00:00:00Z</dcterms:created>
  <dcterms:modified xsi:type="dcterms:W3CDTF">2025-09-26T00:27:17Z</dcterms:modified>
</cp:coreProperties>
</file>